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28" r:id="rId2"/>
    <p:sldMasterId id="2147483871" r:id="rId3"/>
    <p:sldMasterId id="2147483966" r:id="rId4"/>
  </p:sldMasterIdLst>
  <p:notesMasterIdLst>
    <p:notesMasterId r:id="rId16"/>
  </p:notesMasterIdLst>
  <p:sldIdLst>
    <p:sldId id="266" r:id="rId5"/>
    <p:sldId id="256" r:id="rId6"/>
    <p:sldId id="257" r:id="rId7"/>
    <p:sldId id="258" r:id="rId8"/>
    <p:sldId id="259" r:id="rId9"/>
    <p:sldId id="260" r:id="rId10"/>
    <p:sldId id="261" r:id="rId11"/>
    <p:sldId id="262" r:id="rId12"/>
    <p:sldId id="263" r:id="rId13"/>
    <p:sldId id="264" r:id="rId14"/>
    <p:sldId id="265" r:id="rId15"/>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FCF921-523A-442D-9677-2B3BA9F9E861}" v="1" dt="2025-11-11T19:05:34.4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0" d="100"/>
          <a:sy n="80" d="100"/>
        </p:scale>
        <p:origin x="96" y="6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us Boer" userId="dd0b548e-2051-480b-b45a-733b835a31bc" providerId="ADAL" clId="{CBEDADE5-D265-44D8-8767-642CA06EAB4A}"/>
    <pc:docChg chg="addSld modSld">
      <pc:chgData name="Bertus Boer" userId="dd0b548e-2051-480b-b45a-733b835a31bc" providerId="ADAL" clId="{CBEDADE5-D265-44D8-8767-642CA06EAB4A}" dt="2025-11-11T19:05:34.438" v="0"/>
      <pc:docMkLst>
        <pc:docMk/>
      </pc:docMkLst>
      <pc:sldChg chg="add">
        <pc:chgData name="Bertus Boer" userId="dd0b548e-2051-480b-b45a-733b835a31bc" providerId="ADAL" clId="{CBEDADE5-D265-44D8-8767-642CA06EAB4A}" dt="2025-11-11T19:05:34.438" v="0"/>
        <pc:sldMkLst>
          <pc:docMk/>
          <pc:sldMk cId="3324606441" sldId="26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C1257A5-6E03-4981-B3A3-D62445C83DA2}" type="datetimeFigureOut">
              <a:rPr lang="nl-NL" smtClean="0"/>
              <a:t>11-11-2025</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CE52905-DD8D-4F61-98BD-F5DF5CC06FC6}" type="slidenum">
              <a:rPr lang="nl-NL" smtClean="0"/>
              <a:t>‹nr.›</a:t>
            </a:fld>
            <a:endParaRPr lang="nl-NL"/>
          </a:p>
        </p:txBody>
      </p:sp>
    </p:spTree>
    <p:extLst>
      <p:ext uri="{BB962C8B-B14F-4D97-AF65-F5344CB8AC3E}">
        <p14:creationId xmlns:p14="http://schemas.microsoft.com/office/powerpoint/2010/main" val="4006331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2</a:t>
            </a:fld>
            <a:endParaRPr lang="nl-NL"/>
          </a:p>
        </p:txBody>
      </p:sp>
    </p:spTree>
    <p:extLst>
      <p:ext uri="{BB962C8B-B14F-4D97-AF65-F5344CB8AC3E}">
        <p14:creationId xmlns:p14="http://schemas.microsoft.com/office/powerpoint/2010/main" val="2744482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11</a:t>
            </a:fld>
            <a:endParaRPr lang="nl-NL"/>
          </a:p>
        </p:txBody>
      </p:sp>
    </p:spTree>
    <p:extLst>
      <p:ext uri="{BB962C8B-B14F-4D97-AF65-F5344CB8AC3E}">
        <p14:creationId xmlns:p14="http://schemas.microsoft.com/office/powerpoint/2010/main" val="4040219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3</a:t>
            </a:fld>
            <a:endParaRPr lang="nl-NL"/>
          </a:p>
        </p:txBody>
      </p:sp>
    </p:spTree>
    <p:extLst>
      <p:ext uri="{BB962C8B-B14F-4D97-AF65-F5344CB8AC3E}">
        <p14:creationId xmlns:p14="http://schemas.microsoft.com/office/powerpoint/2010/main" val="71461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4</a:t>
            </a:fld>
            <a:endParaRPr lang="nl-NL"/>
          </a:p>
        </p:txBody>
      </p:sp>
    </p:spTree>
    <p:extLst>
      <p:ext uri="{BB962C8B-B14F-4D97-AF65-F5344CB8AC3E}">
        <p14:creationId xmlns:p14="http://schemas.microsoft.com/office/powerpoint/2010/main" val="2822397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5</a:t>
            </a:fld>
            <a:endParaRPr lang="nl-NL"/>
          </a:p>
        </p:txBody>
      </p:sp>
    </p:spTree>
    <p:extLst>
      <p:ext uri="{BB962C8B-B14F-4D97-AF65-F5344CB8AC3E}">
        <p14:creationId xmlns:p14="http://schemas.microsoft.com/office/powerpoint/2010/main" val="37966831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6</a:t>
            </a:fld>
            <a:endParaRPr lang="nl-NL"/>
          </a:p>
        </p:txBody>
      </p:sp>
    </p:spTree>
    <p:extLst>
      <p:ext uri="{BB962C8B-B14F-4D97-AF65-F5344CB8AC3E}">
        <p14:creationId xmlns:p14="http://schemas.microsoft.com/office/powerpoint/2010/main" val="54606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7</a:t>
            </a:fld>
            <a:endParaRPr lang="nl-NL"/>
          </a:p>
        </p:txBody>
      </p:sp>
    </p:spTree>
    <p:extLst>
      <p:ext uri="{BB962C8B-B14F-4D97-AF65-F5344CB8AC3E}">
        <p14:creationId xmlns:p14="http://schemas.microsoft.com/office/powerpoint/2010/main" val="2292290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8</a:t>
            </a:fld>
            <a:endParaRPr lang="nl-NL"/>
          </a:p>
        </p:txBody>
      </p:sp>
    </p:spTree>
    <p:extLst>
      <p:ext uri="{BB962C8B-B14F-4D97-AF65-F5344CB8AC3E}">
        <p14:creationId xmlns:p14="http://schemas.microsoft.com/office/powerpoint/2010/main" val="3540194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9</a:t>
            </a:fld>
            <a:endParaRPr lang="nl-NL"/>
          </a:p>
        </p:txBody>
      </p:sp>
    </p:spTree>
    <p:extLst>
      <p:ext uri="{BB962C8B-B14F-4D97-AF65-F5344CB8AC3E}">
        <p14:creationId xmlns:p14="http://schemas.microsoft.com/office/powerpoint/2010/main" val="2070149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E52905-DD8D-4F61-98BD-F5DF5CC06FC6}" type="slidenum">
              <a:rPr lang="nl-NL" smtClean="0"/>
              <a:t>10</a:t>
            </a:fld>
            <a:endParaRPr lang="nl-NL"/>
          </a:p>
        </p:txBody>
      </p:sp>
    </p:spTree>
    <p:extLst>
      <p:ext uri="{BB962C8B-B14F-4D97-AF65-F5344CB8AC3E}">
        <p14:creationId xmlns:p14="http://schemas.microsoft.com/office/powerpoint/2010/main" val="4065418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5764364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162065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01015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951604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4663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022593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C8AB3E6-CF75-4834-87AD-C1A0F9BB7B7B}" type="datetimeFigureOut">
              <a:rPr lang="nl-NL" smtClean="0"/>
              <a:t>11-11-2025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6131138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AC8AB3E6-CF75-4834-87AD-C1A0F9BB7B7B}" type="datetimeFigureOut">
              <a:rPr lang="nl-NL" smtClean="0"/>
              <a:t>11-11-2025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4000547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8AB3E6-CF75-4834-87AD-C1A0F9BB7B7B}" type="datetimeFigureOut">
              <a:rPr lang="nl-NL" smtClean="0"/>
              <a:t>11-11-2025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
        <p:nvSpPr>
          <p:cNvPr id="6" name="Title 5"/>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1604506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11-11-2025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059868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11-11-2025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9308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9406482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11-11-2025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804501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706616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4542193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nl-NL"/>
              <a:t>Klik om de stijl te bewerken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8465984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6960429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8046221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C8AB3E6-CF75-4834-87AD-C1A0F9BB7B7B}" type="datetimeFigureOut">
              <a:rPr lang="nl-NL" smtClean="0"/>
              <a:t>11-11-2025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6433924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AC8AB3E6-CF75-4834-87AD-C1A0F9BB7B7B}" type="datetimeFigureOut">
              <a:rPr lang="nl-NL" smtClean="0"/>
              <a:t>11-11-2025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17354143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8AB3E6-CF75-4834-87AD-C1A0F9BB7B7B}" type="datetimeFigureOut">
              <a:rPr lang="nl-NL" smtClean="0"/>
              <a:t>11-11-2025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
        <p:nvSpPr>
          <p:cNvPr id="6" name="Title 5"/>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32427302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11-11-2025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56345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nl-NL"/>
              <a:t>Klik om de stijl te bewerken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7234676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11-11-2025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299276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11-11-2025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160027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450277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nl-NL"/>
              <a:t>Klik om de stijl te bewerken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705377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eldia">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nl-NL"/>
              <a:t>Klik om de stijl te bewerken</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en-US" dirty="0"/>
          </a:p>
        </p:txBody>
      </p:sp>
      <p:sp>
        <p:nvSpPr>
          <p:cNvPr id="7" name="Date Placeholder 6"/>
          <p:cNvSpPr>
            <a:spLocks noGrp="1"/>
          </p:cNvSpPr>
          <p:nvPr>
            <p:ph type="dt" sz="half" idx="10"/>
          </p:nvPr>
        </p:nvSpPr>
        <p:spPr/>
        <p:txBody>
          <a:bodyPr/>
          <a:lstStyle/>
          <a:p>
            <a:fld id="{AC8AB3E6-CF75-4834-87AD-C1A0F9BB7B7B}" type="datetimeFigureOut">
              <a:rPr lang="nl-NL" smtClean="0"/>
              <a:t>11-11-2025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09045088"/>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AC8AB3E6-CF75-4834-87AD-C1A0F9BB7B7B}" type="datetimeFigureOut">
              <a:rPr lang="nl-NL" smtClean="0"/>
              <a:t>11-11-2025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42764901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ekop">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nl-NL"/>
              <a:t>Klik om de stijl te bewerken</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7" name="Date Placeholder 6"/>
          <p:cNvSpPr>
            <a:spLocks noGrp="1"/>
          </p:cNvSpPr>
          <p:nvPr>
            <p:ph type="dt" sz="half" idx="10"/>
          </p:nvPr>
        </p:nvSpPr>
        <p:spPr/>
        <p:txBody>
          <a:bodyPr/>
          <a:lstStyle/>
          <a:p>
            <a:fld id="{AC8AB3E6-CF75-4834-87AD-C1A0F9BB7B7B}" type="datetimeFigureOut">
              <a:rPr lang="nl-NL" smtClean="0"/>
              <a:t>11-11-2025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517067123"/>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8" name="Date Placeholder 7"/>
          <p:cNvSpPr>
            <a:spLocks noGrp="1"/>
          </p:cNvSpPr>
          <p:nvPr>
            <p:ph type="dt" sz="half" idx="10"/>
          </p:nvPr>
        </p:nvSpPr>
        <p:spPr/>
        <p:txBody>
          <a:bodyPr/>
          <a:lstStyle/>
          <a:p>
            <a:fld id="{AC8AB3E6-CF75-4834-87AD-C1A0F9BB7B7B}" type="datetimeFigureOut">
              <a:rPr lang="nl-NL" smtClean="0"/>
              <a:t>11-11-2025</a:t>
            </a:fld>
            <a:endParaRPr lang="nl-NL"/>
          </a:p>
        </p:txBody>
      </p:sp>
      <p:sp>
        <p:nvSpPr>
          <p:cNvPr id="9" name="Footer Placeholder 8"/>
          <p:cNvSpPr>
            <a:spLocks noGrp="1"/>
          </p:cNvSpPr>
          <p:nvPr>
            <p:ph type="ftr" sz="quarter" idx="11"/>
          </p:nvPr>
        </p:nvSpPr>
        <p:spPr/>
        <p:txBody>
          <a:bodyPr/>
          <a:lstStyle/>
          <a:p>
            <a:endParaRPr lang="nl-NL"/>
          </a:p>
        </p:txBody>
      </p:sp>
      <p:sp>
        <p:nvSpPr>
          <p:cNvPr id="10" name="Slide Number Placeholder 9"/>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6608164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583436" y="3143250"/>
            <a:ext cx="4270248" cy="2596776"/>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7" name="Date Placeholder 6"/>
          <p:cNvSpPr>
            <a:spLocks noGrp="1"/>
          </p:cNvSpPr>
          <p:nvPr>
            <p:ph type="dt" sz="half" idx="10"/>
          </p:nvPr>
        </p:nvSpPr>
        <p:spPr/>
        <p:txBody>
          <a:bodyPr/>
          <a:lstStyle/>
          <a:p>
            <a:fld id="{AC8AB3E6-CF75-4834-87AD-C1A0F9BB7B7B}" type="datetimeFigureOut">
              <a:rPr lang="nl-NL" smtClean="0"/>
              <a:t>11-11-2025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42937547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Date Placeholder 2"/>
          <p:cNvSpPr>
            <a:spLocks noGrp="1"/>
          </p:cNvSpPr>
          <p:nvPr>
            <p:ph type="dt" sz="half" idx="10"/>
          </p:nvPr>
        </p:nvSpPr>
        <p:spPr/>
        <p:txBody>
          <a:bodyPr/>
          <a:lstStyle/>
          <a:p>
            <a:fld id="{AC8AB3E6-CF75-4834-87AD-C1A0F9BB7B7B}" type="datetimeFigureOut">
              <a:rPr lang="nl-NL" smtClean="0"/>
              <a:t>11-11-2025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738933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AC8AB3E6-CF75-4834-87AD-C1A0F9BB7B7B}" type="datetimeFigureOut">
              <a:rPr lang="nl-NL" smtClean="0"/>
              <a:t>11-11-2025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40115144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11-11-2025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213592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nl-NL"/>
              <a:t>Klik om de stijl te bewerken</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9" name="Date Placeholder 8"/>
          <p:cNvSpPr>
            <a:spLocks noGrp="1"/>
          </p:cNvSpPr>
          <p:nvPr>
            <p:ph type="dt" sz="half" idx="10"/>
          </p:nvPr>
        </p:nvSpPr>
        <p:spPr/>
        <p:txBody>
          <a:bodyPr/>
          <a:lstStyle/>
          <a:p>
            <a:fld id="{AC8AB3E6-CF75-4834-87AD-C1A0F9BB7B7B}" type="datetimeFigureOut">
              <a:rPr lang="nl-NL" smtClean="0"/>
              <a:t>11-11-2025</a:t>
            </a:fld>
            <a:endParaRPr lang="nl-NL"/>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NL"/>
          </a:p>
        </p:txBody>
      </p:sp>
      <p:sp>
        <p:nvSpPr>
          <p:cNvPr id="11" name="Slide Number Placeholder 10"/>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2010523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nl-NL"/>
              <a:t>Klik om de stijl te bewerken</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AC8AB3E6-CF75-4834-87AD-C1A0F9BB7B7B}" type="datetimeFigureOut">
              <a:rPr lang="nl-NL" smtClean="0"/>
              <a:t>11-11-2025</a:t>
            </a:fld>
            <a:endParaRPr lang="nl-NL"/>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nl-NL"/>
          </a:p>
        </p:txBody>
      </p:sp>
      <p:sp>
        <p:nvSpPr>
          <p:cNvPr id="10" name="Slide Number Placeholder 9"/>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073594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8231693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C8AB3E6-CF75-4834-87AD-C1A0F9BB7B7B}" type="datetimeFigureOut">
              <a:rPr lang="nl-NL" smtClean="0"/>
              <a:t>11-11-2025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397215733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p:nvSpPr>
        <p:spPr>
          <a:xfrm>
            <a:off x="1130533" y="6142150"/>
            <a:ext cx="4680065"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2797629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845127" y="2507550"/>
            <a:ext cx="5156200"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Content Placeholder 5"/>
          <p:cNvSpPr>
            <a:spLocks noGrp="1"/>
          </p:cNvSpPr>
          <p:nvPr>
            <p:ph sz="quarter" idx="4"/>
          </p:nvPr>
        </p:nvSpPr>
        <p:spPr>
          <a:xfrm>
            <a:off x="6172200" y="2507550"/>
            <a:ext cx="5181601" cy="3680525"/>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AC8AB3E6-CF75-4834-87AD-C1A0F9BB7B7B}" type="datetimeFigureOut">
              <a:rPr lang="nl-NL" smtClean="0"/>
              <a:t>11-11-2025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7E51895E-B9D0-45B8-8FCB-6ADC3E3F119D}" type="slidenum">
              <a:rPr lang="nl-NL" smtClean="0"/>
              <a:t>‹nr.›</a:t>
            </a:fld>
            <a:endParaRPr lang="nl-NL"/>
          </a:p>
        </p:txBody>
      </p:sp>
      <p:sp>
        <p:nvSpPr>
          <p:cNvPr id="10" name="Title 9"/>
          <p:cNvSpPr>
            <a:spLocks noGrp="1"/>
          </p:cNvSpPr>
          <p:nvPr>
            <p:ph type="title"/>
          </p:nvPr>
        </p:nvSpPr>
        <p:spPr/>
        <p:txBody>
          <a:bodyPr/>
          <a:lstStyle/>
          <a:p>
            <a:r>
              <a:rPr lang="nl-NL"/>
              <a:t>Klik om de stijl te bewerken</a:t>
            </a:r>
            <a:endParaRPr lang="en-US" dirty="0"/>
          </a:p>
        </p:txBody>
      </p:sp>
    </p:spTree>
    <p:extLst>
      <p:ext uri="{BB962C8B-B14F-4D97-AF65-F5344CB8AC3E}">
        <p14:creationId xmlns:p14="http://schemas.microsoft.com/office/powerpoint/2010/main" val="2273670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C8AB3E6-CF75-4834-87AD-C1A0F9BB7B7B}" type="datetimeFigureOut">
              <a:rPr lang="nl-NL" smtClean="0"/>
              <a:t>11-11-2025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7E51895E-B9D0-45B8-8FCB-6ADC3E3F119D}" type="slidenum">
              <a:rPr lang="nl-NL" smtClean="0"/>
              <a:t>‹nr.›</a:t>
            </a:fld>
            <a:endParaRPr lang="nl-NL"/>
          </a:p>
        </p:txBody>
      </p:sp>
      <p:sp>
        <p:nvSpPr>
          <p:cNvPr id="6" name="Title 5"/>
          <p:cNvSpPr>
            <a:spLocks noGrp="1"/>
          </p:cNvSpPr>
          <p:nvPr>
            <p:ph type="title"/>
          </p:nvPr>
        </p:nvSpPr>
        <p:spPr/>
        <p:txBody>
          <a:bodyPr/>
          <a:lstStyle/>
          <a:p>
            <a:r>
              <a:rPr lang="nl-NL"/>
              <a:t>Klik om de stijl te bewerken</a:t>
            </a:r>
            <a:endParaRPr lang="en-US"/>
          </a:p>
        </p:txBody>
      </p:sp>
    </p:spTree>
    <p:extLst>
      <p:ext uri="{BB962C8B-B14F-4D97-AF65-F5344CB8AC3E}">
        <p14:creationId xmlns:p14="http://schemas.microsoft.com/office/powerpoint/2010/main" val="2467648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8AB3E6-CF75-4834-87AD-C1A0F9BB7B7B}" type="datetimeFigureOut">
              <a:rPr lang="nl-NL" smtClean="0"/>
              <a:t>11-11-2025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121479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nl-NL"/>
              <a:t>Klik om de stijl te bewerken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11-11-2025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2506738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nl-NL"/>
              <a:t>Klik om de stijl te bewerken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AC8AB3E6-CF75-4834-87AD-C1A0F9BB7B7B}" type="datetimeFigureOut">
              <a:rPr lang="nl-NL" smtClean="0"/>
              <a:t>11-11-2025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7E51895E-B9D0-45B8-8FCB-6ADC3E3F119D}" type="slidenum">
              <a:rPr lang="nl-NL" smtClean="0"/>
              <a:t>‹nr.›</a:t>
            </a:fld>
            <a:endParaRPr lang="nl-NL"/>
          </a:p>
        </p:txBody>
      </p:sp>
    </p:spTree>
    <p:extLst>
      <p:ext uri="{BB962C8B-B14F-4D97-AF65-F5344CB8AC3E}">
        <p14:creationId xmlns:p14="http://schemas.microsoft.com/office/powerpoint/2010/main" val="842205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C8AB3E6-CF75-4834-87AD-C1A0F9BB7B7B}" type="datetimeFigureOut">
              <a:rPr lang="nl-NL" smtClean="0"/>
              <a:t>11-11-2025</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39917437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C8AB3E6-CF75-4834-87AD-C1A0F9BB7B7B}" type="datetimeFigureOut">
              <a:rPr lang="nl-NL" smtClean="0"/>
              <a:t>11-11-2025</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20803597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C8AB3E6-CF75-4834-87AD-C1A0F9BB7B7B}" type="datetimeFigureOut">
              <a:rPr lang="nl-NL" smtClean="0"/>
              <a:t>11-11-2025</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nl-N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590042975"/>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nl-NL"/>
              <a:t>Klik om de stijl te bewerken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AC8AB3E6-CF75-4834-87AD-C1A0F9BB7B7B}" type="datetimeFigureOut">
              <a:rPr lang="nl-NL" smtClean="0"/>
              <a:t>11-11-2025</a:t>
            </a:fld>
            <a:endParaRPr lang="nl-NL"/>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nl-NL"/>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7E51895E-B9D0-45B8-8FCB-6ADC3E3F119D}" type="slidenum">
              <a:rPr lang="nl-NL" smtClean="0"/>
              <a:t>‹nr.›</a:t>
            </a:fld>
            <a:endParaRPr lang="nl-NL"/>
          </a:p>
        </p:txBody>
      </p:sp>
    </p:spTree>
    <p:extLst>
      <p:ext uri="{BB962C8B-B14F-4D97-AF65-F5344CB8AC3E}">
        <p14:creationId xmlns:p14="http://schemas.microsoft.com/office/powerpoint/2010/main" val="3368657190"/>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hyperlink" Target="https://maken.wikiwijs.nl/bestanden/870700/Teelttechnisch%20management%20met%20illustraties.docx"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60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Hoe maak ik een plattegrond op schaal? </a:t>
            </a:r>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dirty="0"/>
              <a:t>Plattegronden worden op schaal getekend. Afhankelijk van de grootte van de plattegrond en de afmetingen van het gebouw of van de ruimte wordt een schaal gekozen. Er zijn twee veel gebruikte schalen. </a:t>
            </a:r>
          </a:p>
          <a:p>
            <a:pPr marL="0" indent="0">
              <a:buNone/>
            </a:pPr>
            <a:r>
              <a:rPr lang="nl-NL" b="1" dirty="0"/>
              <a:t>Schaal 1</a:t>
            </a:r>
            <a:r>
              <a:rPr lang="nl-NL" dirty="0"/>
              <a:t>:</a:t>
            </a:r>
            <a:r>
              <a:rPr lang="nl-NL" b="1" dirty="0"/>
              <a:t>100 </a:t>
            </a:r>
            <a:r>
              <a:rPr lang="nl-NL" dirty="0"/>
              <a:t>(als het vertrek erg groot is). </a:t>
            </a:r>
          </a:p>
          <a:p>
            <a:pPr marL="0" indent="0">
              <a:buNone/>
            </a:pPr>
            <a:r>
              <a:rPr lang="nl-NL" dirty="0"/>
              <a:t>1 cm op de tekening is in werkelijkheid 1 m. </a:t>
            </a:r>
          </a:p>
          <a:p>
            <a:pPr marL="0" lvl="0" indent="0">
              <a:buNone/>
            </a:pPr>
            <a:r>
              <a:rPr lang="nl-NL" dirty="0"/>
              <a:t>0,5 cm op de tekening is in werkelijkheid 50 cm. </a:t>
            </a:r>
          </a:p>
          <a:p>
            <a:pPr marL="0" lvl="0" indent="0">
              <a:buNone/>
            </a:pPr>
            <a:r>
              <a:rPr lang="nl-NL" dirty="0"/>
              <a:t>1 mm op de tekening is in werkelijkheid 10 cm. </a:t>
            </a:r>
          </a:p>
          <a:p>
            <a:pPr marL="0" indent="0">
              <a:buNone/>
            </a:pPr>
            <a:r>
              <a:rPr lang="nl-NL" b="1" dirty="0"/>
              <a:t>Schaal 1</a:t>
            </a:r>
            <a:r>
              <a:rPr lang="nl-NL" dirty="0"/>
              <a:t>:</a:t>
            </a:r>
            <a:r>
              <a:rPr lang="nl-NL" b="1" dirty="0"/>
              <a:t>50 </a:t>
            </a:r>
            <a:r>
              <a:rPr lang="nl-NL" dirty="0"/>
              <a:t>(een veel gebruikte schaal). </a:t>
            </a:r>
          </a:p>
          <a:p>
            <a:pPr lvl="0"/>
            <a:r>
              <a:rPr lang="nl-NL" dirty="0"/>
              <a:t>2 cm op de tekening is in werkelijkheid 1 m. </a:t>
            </a:r>
          </a:p>
          <a:p>
            <a:pPr lvl="0"/>
            <a:r>
              <a:rPr lang="nl-NL" dirty="0"/>
              <a:t>1 cm op de tekening is in werkelijkheid 50 cm. </a:t>
            </a:r>
          </a:p>
          <a:p>
            <a:pPr lvl="0"/>
            <a:r>
              <a:rPr lang="nl-NL" dirty="0"/>
              <a:t>1 mm op de tekening is in werkelijkheid 5 cm. </a:t>
            </a:r>
          </a:p>
          <a:p>
            <a:pPr marL="0" indent="0">
              <a:buNone/>
            </a:pPr>
            <a:endParaRPr lang="nl-NL" dirty="0"/>
          </a:p>
          <a:p>
            <a:pPr lvl="0"/>
            <a:endParaRPr lang="nl-NL" dirty="0"/>
          </a:p>
          <a:p>
            <a:pPr marL="0" indent="0">
              <a:buNone/>
            </a:pPr>
            <a:endParaRPr lang="nl-NL" dirty="0"/>
          </a:p>
        </p:txBody>
      </p:sp>
      <p:pic>
        <p:nvPicPr>
          <p:cNvPr id="7" name="Afbeelding 6"/>
          <p:cNvPicPr>
            <a:picLocks noChangeAspect="1"/>
          </p:cNvPicPr>
          <p:nvPr/>
        </p:nvPicPr>
        <p:blipFill>
          <a:blip r:embed="rId3"/>
          <a:stretch>
            <a:fillRect/>
          </a:stretch>
        </p:blipFill>
        <p:spPr>
          <a:xfrm>
            <a:off x="6577781" y="3355028"/>
            <a:ext cx="4211270" cy="2791192"/>
          </a:xfrm>
          <a:prstGeom prst="rect">
            <a:avLst/>
          </a:prstGeom>
          <a:effectLst>
            <a:softEdge rad="406400"/>
          </a:effectLst>
        </p:spPr>
      </p:pic>
    </p:spTree>
    <p:extLst>
      <p:ext uri="{BB962C8B-B14F-4D97-AF65-F5344CB8AC3E}">
        <p14:creationId xmlns:p14="http://schemas.microsoft.com/office/powerpoint/2010/main" val="1822634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 de slag!</a:t>
            </a:r>
          </a:p>
        </p:txBody>
      </p:sp>
      <p:sp>
        <p:nvSpPr>
          <p:cNvPr id="3" name="Tijdelijke aanduiding voor inhoud 2"/>
          <p:cNvSpPr>
            <a:spLocks noGrp="1"/>
          </p:cNvSpPr>
          <p:nvPr>
            <p:ph idx="1"/>
          </p:nvPr>
        </p:nvSpPr>
        <p:spPr/>
        <p:txBody>
          <a:bodyPr>
            <a:normAutofit/>
          </a:bodyPr>
          <a:lstStyle/>
          <a:p>
            <a:pPr marL="0" indent="0">
              <a:buNone/>
            </a:pPr>
            <a:r>
              <a:rPr lang="nl-NL" dirty="0"/>
              <a:t>Lees, van het boekje </a:t>
            </a:r>
            <a:r>
              <a:rPr lang="nl-NL" dirty="0" err="1"/>
              <a:t>Teelttechnisch</a:t>
            </a:r>
            <a:r>
              <a:rPr lang="nl-NL" dirty="0"/>
              <a:t> management, bladzijde 1 t/m 4 door.</a:t>
            </a:r>
          </a:p>
          <a:p>
            <a:r>
              <a:rPr lang="nl-NL" dirty="0"/>
              <a:t>Maak de opdracht op bladzijde 4 (Plattegrond)</a:t>
            </a:r>
          </a:p>
          <a:p>
            <a:r>
              <a:rPr lang="nl-NL" dirty="0"/>
              <a:t>Ben je klaar met de plattegrond?</a:t>
            </a:r>
          </a:p>
          <a:p>
            <a:pPr lvl="1"/>
            <a:r>
              <a:rPr lang="nl-NL" dirty="0"/>
              <a:t>Lees </a:t>
            </a:r>
            <a:r>
              <a:rPr lang="nl-NL" dirty="0" err="1"/>
              <a:t>hoofstuk</a:t>
            </a:r>
            <a:r>
              <a:rPr lang="nl-NL" dirty="0"/>
              <a:t> 2 door en begin met de opdracht op bladzijde 9.</a:t>
            </a:r>
          </a:p>
          <a:p>
            <a:pPr marL="0" indent="0">
              <a:buNone/>
            </a:pPr>
            <a:endParaRPr lang="nl-NL" dirty="0"/>
          </a:p>
          <a:p>
            <a:pPr lvl="0"/>
            <a:endParaRPr lang="nl-NL" dirty="0"/>
          </a:p>
          <a:p>
            <a:pPr marL="0" indent="0">
              <a:buNone/>
            </a:pPr>
            <a:endParaRPr lang="nl-NL" dirty="0"/>
          </a:p>
        </p:txBody>
      </p:sp>
      <p:pic>
        <p:nvPicPr>
          <p:cNvPr id="4" name="Afbeelding 3"/>
          <p:cNvPicPr>
            <a:picLocks noChangeAspect="1"/>
          </p:cNvPicPr>
          <p:nvPr/>
        </p:nvPicPr>
        <p:blipFill>
          <a:blip r:embed="rId3"/>
          <a:stretch>
            <a:fillRect/>
          </a:stretch>
        </p:blipFill>
        <p:spPr>
          <a:xfrm>
            <a:off x="8010660" y="4075279"/>
            <a:ext cx="3716158" cy="2550573"/>
          </a:xfrm>
          <a:prstGeom prst="rect">
            <a:avLst/>
          </a:prstGeom>
          <a:effectLst>
            <a:softEdge rad="317500"/>
          </a:effectLst>
        </p:spPr>
      </p:pic>
    </p:spTree>
    <p:extLst>
      <p:ext uri="{BB962C8B-B14F-4D97-AF65-F5344CB8AC3E}">
        <p14:creationId xmlns:p14="http://schemas.microsoft.com/office/powerpoint/2010/main" val="287607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err="1"/>
              <a:t>Teelttechnisch</a:t>
            </a:r>
            <a:r>
              <a:rPr lang="nl-NL" dirty="0"/>
              <a:t> management</a:t>
            </a:r>
          </a:p>
        </p:txBody>
      </p:sp>
      <p:sp>
        <p:nvSpPr>
          <p:cNvPr id="3" name="Ondertitel 2"/>
          <p:cNvSpPr>
            <a:spLocks noGrp="1"/>
          </p:cNvSpPr>
          <p:nvPr>
            <p:ph type="subTitle" idx="1"/>
          </p:nvPr>
        </p:nvSpPr>
        <p:spPr/>
        <p:txBody>
          <a:bodyPr/>
          <a:lstStyle/>
          <a:p>
            <a:r>
              <a:rPr lang="nl-NL" dirty="0"/>
              <a:t>Optimaliseren teeltplanning</a:t>
            </a:r>
          </a:p>
        </p:txBody>
      </p:sp>
    </p:spTree>
    <p:extLst>
      <p:ext uri="{BB962C8B-B14F-4D97-AF65-F5344CB8AC3E}">
        <p14:creationId xmlns:p14="http://schemas.microsoft.com/office/powerpoint/2010/main" val="3237251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Planning</a:t>
            </a:r>
          </a:p>
        </p:txBody>
      </p:sp>
      <p:sp>
        <p:nvSpPr>
          <p:cNvPr id="3" name="Tijdelijke aanduiding voor inhoud 2"/>
          <p:cNvSpPr>
            <a:spLocks noGrp="1"/>
          </p:cNvSpPr>
          <p:nvPr>
            <p:ph idx="1"/>
          </p:nvPr>
        </p:nvSpPr>
        <p:spPr/>
        <p:txBody>
          <a:bodyPr/>
          <a:lstStyle/>
          <a:p>
            <a:r>
              <a:rPr lang="nl-NL" dirty="0"/>
              <a:t>Les 1: Het voorbeeldbedrijf</a:t>
            </a:r>
          </a:p>
          <a:p>
            <a:r>
              <a:rPr lang="nl-NL" dirty="0"/>
              <a:t>Les 2: Planning en teelt</a:t>
            </a:r>
          </a:p>
          <a:p>
            <a:r>
              <a:rPr lang="nl-NL" dirty="0"/>
              <a:t>Les 3: Planning en ruimte</a:t>
            </a:r>
          </a:p>
          <a:p>
            <a:r>
              <a:rPr lang="nl-NL" dirty="0"/>
              <a:t>Les 4: Planning en tijd</a:t>
            </a:r>
          </a:p>
          <a:p>
            <a:r>
              <a:rPr lang="nl-NL" dirty="0"/>
              <a:t>Les 5: Planning en arbeid</a:t>
            </a:r>
          </a:p>
          <a:p>
            <a:r>
              <a:rPr lang="nl-NL" dirty="0"/>
              <a:t>Les 6: Planning en opbrengst</a:t>
            </a:r>
          </a:p>
          <a:p>
            <a:r>
              <a:rPr lang="nl-NL" dirty="0"/>
              <a:t>Les 7: Samenvatting</a:t>
            </a:r>
          </a:p>
        </p:txBody>
      </p:sp>
      <p:pic>
        <p:nvPicPr>
          <p:cNvPr id="4" name="Afbeelding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9034" y="3924608"/>
            <a:ext cx="4048125" cy="2686050"/>
          </a:xfrm>
          <a:prstGeom prst="rect">
            <a:avLst/>
          </a:prstGeom>
          <a:effectLst>
            <a:softEdge rad="381000"/>
          </a:effectLst>
        </p:spPr>
      </p:pic>
    </p:spTree>
    <p:extLst>
      <p:ext uri="{BB962C8B-B14F-4D97-AF65-F5344CB8AC3E}">
        <p14:creationId xmlns:p14="http://schemas.microsoft.com/office/powerpoint/2010/main" val="16505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Voorbeeldbedrijf 1</a:t>
            </a:r>
          </a:p>
        </p:txBody>
      </p:sp>
      <p:sp>
        <p:nvSpPr>
          <p:cNvPr id="3" name="Tijdelijke aanduiding voor inhoud 2"/>
          <p:cNvSpPr>
            <a:spLocks noGrp="1"/>
          </p:cNvSpPr>
          <p:nvPr>
            <p:ph idx="1"/>
          </p:nvPr>
        </p:nvSpPr>
        <p:spPr/>
        <p:txBody>
          <a:bodyPr/>
          <a:lstStyle/>
          <a:p>
            <a:r>
              <a:rPr lang="nl-NL" dirty="0"/>
              <a:t>Potplantenbedrijf waar begonia geteeld wordt.</a:t>
            </a:r>
          </a:p>
          <a:p>
            <a:r>
              <a:rPr lang="nl-NL" dirty="0"/>
              <a:t>Perceel van 2 hectare.</a:t>
            </a:r>
          </a:p>
          <a:p>
            <a:r>
              <a:rPr lang="nl-NL" dirty="0"/>
              <a:t>Lengte van het perceel 250 meter, de breedte is 80 meter.</a:t>
            </a:r>
          </a:p>
          <a:p>
            <a:r>
              <a:rPr lang="nl-NL" dirty="0"/>
              <a:t>Standaard Venlo-kas: 6,40 meter tralieligger.</a:t>
            </a:r>
          </a:p>
          <a:p>
            <a:r>
              <a:rPr lang="nl-NL" dirty="0"/>
              <a:t>Kaplengte/kapbreedte is 75 meter.</a:t>
            </a:r>
          </a:p>
          <a:p>
            <a:r>
              <a:rPr lang="nl-NL" dirty="0"/>
              <a:t>18 kappen van 6,40 meter, totaal 115,20 meter. </a:t>
            </a:r>
          </a:p>
          <a:p>
            <a:r>
              <a:rPr lang="nl-NL" dirty="0"/>
              <a:t>Het middenpad is 3 meter breed.</a:t>
            </a:r>
          </a:p>
          <a:p>
            <a:endParaRPr lang="nl-NL" dirty="0"/>
          </a:p>
        </p:txBody>
      </p:sp>
      <p:pic>
        <p:nvPicPr>
          <p:cNvPr id="5" name="irc_mi" descr="Afbeeldingsresultaat voor begonia elatior groep"/>
          <p:cNvPicPr/>
          <p:nvPr/>
        </p:nvPicPr>
        <p:blipFill>
          <a:blip r:embed="rId3">
            <a:extLst>
              <a:ext uri="{28A0092B-C50C-407E-A947-70E740481C1C}">
                <a14:useLocalDpi xmlns:a14="http://schemas.microsoft.com/office/drawing/2010/main" val="0"/>
              </a:ext>
            </a:extLst>
          </a:blip>
          <a:srcRect/>
          <a:stretch>
            <a:fillRect/>
          </a:stretch>
        </p:blipFill>
        <p:spPr bwMode="auto">
          <a:xfrm>
            <a:off x="9079606" y="4378817"/>
            <a:ext cx="2844687" cy="2154935"/>
          </a:xfrm>
          <a:prstGeom prst="rect">
            <a:avLst/>
          </a:prstGeom>
          <a:noFill/>
          <a:ln>
            <a:noFill/>
          </a:ln>
          <a:effectLst>
            <a:softEdge rad="355600"/>
          </a:effectLst>
        </p:spPr>
      </p:pic>
    </p:spTree>
    <p:extLst>
      <p:ext uri="{BB962C8B-B14F-4D97-AF65-F5344CB8AC3E}">
        <p14:creationId xmlns:p14="http://schemas.microsoft.com/office/powerpoint/2010/main" val="260478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231136" y="954859"/>
            <a:ext cx="7729728" cy="1188720"/>
          </a:xfrm>
        </p:spPr>
        <p:txBody>
          <a:bodyPr/>
          <a:lstStyle/>
          <a:p>
            <a:r>
              <a:rPr lang="nl-NL" dirty="0"/>
              <a:t>Voorbeeldbedrijf 2</a:t>
            </a:r>
          </a:p>
        </p:txBody>
      </p:sp>
      <p:sp>
        <p:nvSpPr>
          <p:cNvPr id="3" name="Tijdelijke aanduiding voor inhoud 2"/>
          <p:cNvSpPr>
            <a:spLocks noGrp="1"/>
          </p:cNvSpPr>
          <p:nvPr>
            <p:ph idx="1"/>
          </p:nvPr>
        </p:nvSpPr>
        <p:spPr>
          <a:xfrm>
            <a:off x="2231136" y="2638044"/>
            <a:ext cx="6835591" cy="3582452"/>
          </a:xfrm>
        </p:spPr>
        <p:txBody>
          <a:bodyPr/>
          <a:lstStyle/>
          <a:p>
            <a:r>
              <a:rPr lang="nl-NL" dirty="0"/>
              <a:t>Er wordt geteeld op roltafels</a:t>
            </a:r>
          </a:p>
          <a:p>
            <a:r>
              <a:rPr lang="nl-NL" dirty="0"/>
              <a:t>Per </a:t>
            </a:r>
            <a:r>
              <a:rPr lang="nl-NL" dirty="0" err="1"/>
              <a:t>kasvak</a:t>
            </a:r>
            <a:r>
              <a:rPr lang="nl-NL" dirty="0"/>
              <a:t> zijn drie roltafels geplaatst</a:t>
            </a:r>
          </a:p>
          <a:p>
            <a:r>
              <a:rPr lang="nl-NL" dirty="0"/>
              <a:t>De tafellengte is 36 meter, de tafelbreedte is 1,80 meter.</a:t>
            </a:r>
          </a:p>
          <a:p>
            <a:r>
              <a:rPr lang="nl-NL" dirty="0"/>
              <a:t>Transport van planten d.m.v. karren en monorail</a:t>
            </a:r>
          </a:p>
          <a:p>
            <a:r>
              <a:rPr lang="nl-NL" dirty="0"/>
              <a:t>In de bedrijfsruimte naast werkruimte ook ruimte voor ketelhuis, kantoor en kantine.</a:t>
            </a:r>
          </a:p>
          <a:p>
            <a:r>
              <a:rPr lang="nl-NL" dirty="0"/>
              <a:t>Voor het bedrijf is ruimte gereserveerd voor wateropslag, erf en woonhuis.</a:t>
            </a:r>
          </a:p>
          <a:p>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4529" y="2985887"/>
            <a:ext cx="2413984" cy="3620976"/>
          </a:xfrm>
          <a:prstGeom prst="rect">
            <a:avLst/>
          </a:prstGeom>
          <a:effectLst>
            <a:softEdge rad="431800"/>
          </a:effectLst>
        </p:spPr>
      </p:pic>
    </p:spTree>
    <p:extLst>
      <p:ext uri="{BB962C8B-B14F-4D97-AF65-F5344CB8AC3E}">
        <p14:creationId xmlns:p14="http://schemas.microsoft.com/office/powerpoint/2010/main" val="166745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hlinkClick r:id="rId3"/>
          </p:cNvPr>
          <p:cNvPicPr>
            <a:picLocks noChangeAspect="1"/>
          </p:cNvPicPr>
          <p:nvPr/>
        </p:nvPicPr>
        <p:blipFill>
          <a:blip r:embed="rId4"/>
          <a:stretch>
            <a:fillRect/>
          </a:stretch>
        </p:blipFill>
        <p:spPr>
          <a:xfrm>
            <a:off x="3286240" y="0"/>
            <a:ext cx="5765845" cy="6858000"/>
          </a:xfrm>
          <a:prstGeom prst="rect">
            <a:avLst/>
          </a:prstGeom>
        </p:spPr>
      </p:pic>
    </p:spTree>
    <p:extLst>
      <p:ext uri="{BB962C8B-B14F-4D97-AF65-F5344CB8AC3E}">
        <p14:creationId xmlns:p14="http://schemas.microsoft.com/office/powerpoint/2010/main" val="35341696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plattegrond 1</a:t>
            </a:r>
          </a:p>
        </p:txBody>
      </p:sp>
      <p:sp>
        <p:nvSpPr>
          <p:cNvPr id="3" name="Tijdelijke aanduiding voor inhoud 2"/>
          <p:cNvSpPr>
            <a:spLocks noGrp="1"/>
          </p:cNvSpPr>
          <p:nvPr>
            <p:ph idx="1"/>
          </p:nvPr>
        </p:nvSpPr>
        <p:spPr/>
        <p:txBody>
          <a:bodyPr>
            <a:normAutofit/>
          </a:bodyPr>
          <a:lstStyle/>
          <a:p>
            <a:pPr marL="0" indent="0">
              <a:buNone/>
            </a:pPr>
            <a:r>
              <a:rPr lang="nl-NL" dirty="0"/>
              <a:t>Maak een plattegrond van je leerbedrijf. </a:t>
            </a:r>
          </a:p>
          <a:p>
            <a:pPr lvl="0"/>
            <a:r>
              <a:rPr lang="nl-NL" dirty="0"/>
              <a:t>De plattegrond moet op schaal </a:t>
            </a:r>
          </a:p>
          <a:p>
            <a:pPr lvl="0"/>
            <a:r>
              <a:rPr lang="nl-NL" dirty="0"/>
              <a:t>Hij moet voorzien zijn van een tekening met vooraanzicht van het bedrijf. </a:t>
            </a:r>
          </a:p>
          <a:p>
            <a:pPr lvl="0"/>
            <a:r>
              <a:rPr lang="nl-NL" dirty="0"/>
              <a:t>De afmetingen moeten worden beschreven als in bijlage 1.</a:t>
            </a:r>
          </a:p>
          <a:p>
            <a:pPr lvl="0"/>
            <a:r>
              <a:rPr lang="nl-NL" dirty="0"/>
              <a:t>De ruimtebenutting van het kasoppervlak/de afdeling is berekend.</a:t>
            </a:r>
          </a:p>
          <a:p>
            <a:pPr lvl="0"/>
            <a:r>
              <a:rPr lang="nl-NL" dirty="0"/>
              <a:t>In de plattegrond geef je, in 1 afdeling, alle verwarmingsbuizen  en alle waterleidingen aan. </a:t>
            </a:r>
          </a:p>
          <a:p>
            <a:pPr marL="0" indent="0">
              <a:buNone/>
            </a:pPr>
            <a:endParaRPr lang="nl-NL" dirty="0"/>
          </a:p>
        </p:txBody>
      </p:sp>
      <p:pic>
        <p:nvPicPr>
          <p:cNvPr id="4" name="Afbeelding 3"/>
          <p:cNvPicPr>
            <a:picLocks noChangeAspect="1"/>
          </p:cNvPicPr>
          <p:nvPr/>
        </p:nvPicPr>
        <p:blipFill>
          <a:blip r:embed="rId3"/>
          <a:stretch>
            <a:fillRect/>
          </a:stretch>
        </p:blipFill>
        <p:spPr>
          <a:xfrm>
            <a:off x="8996516" y="4587393"/>
            <a:ext cx="2908198" cy="2048522"/>
          </a:xfrm>
          <a:prstGeom prst="rect">
            <a:avLst/>
          </a:prstGeom>
          <a:effectLst>
            <a:softEdge rad="241300"/>
          </a:effectLst>
        </p:spPr>
      </p:pic>
    </p:spTree>
    <p:extLst>
      <p:ext uri="{BB962C8B-B14F-4D97-AF65-F5344CB8AC3E}">
        <p14:creationId xmlns:p14="http://schemas.microsoft.com/office/powerpoint/2010/main" val="128062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 plattegrond 2</a:t>
            </a:r>
          </a:p>
        </p:txBody>
      </p:sp>
      <p:sp>
        <p:nvSpPr>
          <p:cNvPr id="3" name="Tijdelijke aanduiding voor inhoud 2"/>
          <p:cNvSpPr>
            <a:spLocks noGrp="1"/>
          </p:cNvSpPr>
          <p:nvPr>
            <p:ph idx="1"/>
          </p:nvPr>
        </p:nvSpPr>
        <p:spPr/>
        <p:txBody>
          <a:bodyPr>
            <a:normAutofit/>
          </a:bodyPr>
          <a:lstStyle/>
          <a:p>
            <a:pPr lvl="0"/>
            <a:r>
              <a:rPr lang="nl-NL" dirty="0"/>
              <a:t>In de plattegrond geef je, in 1 afdeling, alle verwarmingsbuizen  en alle waterleidingen aan. </a:t>
            </a:r>
          </a:p>
          <a:p>
            <a:pPr lvl="0"/>
            <a:r>
              <a:rPr lang="nl-NL" dirty="0"/>
              <a:t>Geef aan welke planten er jaarrond worden gekweekt, hier werk je de volgende opdrachten mee verder.</a:t>
            </a:r>
          </a:p>
          <a:p>
            <a:pPr lvl="0"/>
            <a:r>
              <a:rPr lang="nl-NL" dirty="0"/>
              <a:t>De bemestingsruimte moet ruim aan bod komen, hier moet een foto van toegevoegd worden. </a:t>
            </a:r>
          </a:p>
          <a:p>
            <a:pPr lvl="0"/>
            <a:r>
              <a:rPr lang="nl-NL" dirty="0"/>
              <a:t>Er moet een legenda aanwezig zijn </a:t>
            </a:r>
          </a:p>
          <a:p>
            <a:pPr lvl="0"/>
            <a:r>
              <a:rPr lang="nl-NL" dirty="0"/>
              <a:t>In de plattegrond moet te zien zijn op welke ondergrond de planten worden gekweekt. (tafels, eb- en vloedvloer, antiworteldoek enz.) </a:t>
            </a:r>
          </a:p>
          <a:p>
            <a:pPr marL="0" indent="0">
              <a:buNone/>
            </a:pPr>
            <a:endParaRPr lang="nl-NL" dirty="0"/>
          </a:p>
        </p:txBody>
      </p:sp>
    </p:spTree>
    <p:extLst>
      <p:ext uri="{BB962C8B-B14F-4D97-AF65-F5344CB8AC3E}">
        <p14:creationId xmlns:p14="http://schemas.microsoft.com/office/powerpoint/2010/main" val="3392087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een plattegrond?</a:t>
            </a:r>
          </a:p>
        </p:txBody>
      </p:sp>
      <p:sp>
        <p:nvSpPr>
          <p:cNvPr id="3" name="Tijdelijke aanduiding voor inhoud 2"/>
          <p:cNvSpPr>
            <a:spLocks noGrp="1"/>
          </p:cNvSpPr>
          <p:nvPr>
            <p:ph idx="1"/>
          </p:nvPr>
        </p:nvSpPr>
        <p:spPr/>
        <p:txBody>
          <a:bodyPr>
            <a:normAutofit/>
          </a:bodyPr>
          <a:lstStyle/>
          <a:p>
            <a:pPr marL="0" indent="0">
              <a:buNone/>
            </a:pPr>
            <a:r>
              <a:rPr lang="nl-NL" dirty="0"/>
              <a:t>Een plattegrond is een horizontale doorsnede van bijvoorbeeld een stukje grond of een huis. Je kijkt er als het ware van boven loodrecht in. Op een plattegrond kun je zien wat zich waar bevindt. </a:t>
            </a:r>
          </a:p>
          <a:p>
            <a:pPr marL="0" indent="0">
              <a:buNone/>
            </a:pPr>
            <a:r>
              <a:rPr lang="nl-NL" dirty="0"/>
              <a:t>Omdat meestal de maten naast de plattegrond zijn aangegeven, kun je aflezen hoe groot de attributen op de plattegrond zijn. </a:t>
            </a:r>
          </a:p>
          <a:p>
            <a:pPr marL="0" indent="0">
              <a:buNone/>
            </a:pPr>
            <a:r>
              <a:rPr lang="nl-NL" dirty="0"/>
              <a:t>Plattegronden worden onder meer gebruikt om van tevoren de inrichtingsmogelijkheden te beoordelen, zoals bijvoorbeeld de inrichtingsmogelijkheden van een schoolplein. </a:t>
            </a:r>
          </a:p>
          <a:p>
            <a:pPr lvl="0"/>
            <a:endParaRPr lang="nl-NL" dirty="0"/>
          </a:p>
          <a:p>
            <a:pPr marL="0" indent="0">
              <a:buNone/>
            </a:pPr>
            <a:endParaRPr lang="nl-NL" dirty="0"/>
          </a:p>
        </p:txBody>
      </p:sp>
      <p:pic>
        <p:nvPicPr>
          <p:cNvPr id="4" name="Afbeelding 3"/>
          <p:cNvPicPr>
            <a:picLocks noChangeAspect="1"/>
          </p:cNvPicPr>
          <p:nvPr/>
        </p:nvPicPr>
        <p:blipFill rotWithShape="1">
          <a:blip r:embed="rId3"/>
          <a:srcRect t="16700"/>
          <a:stretch/>
        </p:blipFill>
        <p:spPr>
          <a:xfrm>
            <a:off x="8114387" y="4955459"/>
            <a:ext cx="3692953" cy="1792234"/>
          </a:xfrm>
          <a:prstGeom prst="rect">
            <a:avLst/>
          </a:prstGeom>
        </p:spPr>
      </p:pic>
    </p:spTree>
    <p:extLst>
      <p:ext uri="{BB962C8B-B14F-4D97-AF65-F5344CB8AC3E}">
        <p14:creationId xmlns:p14="http://schemas.microsoft.com/office/powerpoint/2010/main" val="2940421106"/>
      </p:ext>
    </p:extLst>
  </p:cSld>
  <p:clrMapOvr>
    <a:masterClrMapping/>
  </p:clrMapOvr>
</p:sld>
</file>

<file path=ppt/theme/theme1.xml><?xml version="1.0" encoding="utf-8"?>
<a:theme xmlns:a="http://schemas.openxmlformats.org/drawingml/2006/main" name="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TM02900688[[fn=Facet]]</Template>
  <TotalTime>84</TotalTime>
  <Words>587</Words>
  <Application>Microsoft Office PowerPoint</Application>
  <PresentationFormat>Breedbeeld</PresentationFormat>
  <Paragraphs>69</Paragraphs>
  <Slides>11</Slides>
  <Notes>10</Notes>
  <HiddenSlides>0</HiddenSlides>
  <MMClips>0</MMClips>
  <ScaleCrop>false</ScaleCrop>
  <HeadingPairs>
    <vt:vector size="6" baseType="variant">
      <vt:variant>
        <vt:lpstr>Gebruikte lettertypen</vt:lpstr>
      </vt:variant>
      <vt:variant>
        <vt:i4>5</vt:i4>
      </vt:variant>
      <vt:variant>
        <vt:lpstr>Thema</vt:lpstr>
      </vt:variant>
      <vt:variant>
        <vt:i4>4</vt:i4>
      </vt:variant>
      <vt:variant>
        <vt:lpstr>Diatitels</vt:lpstr>
      </vt:variant>
      <vt:variant>
        <vt:i4>11</vt:i4>
      </vt:variant>
    </vt:vector>
  </HeadingPairs>
  <TitlesOfParts>
    <vt:vector size="20" baseType="lpstr">
      <vt:lpstr>Arial</vt:lpstr>
      <vt:lpstr>Calibri</vt:lpstr>
      <vt:lpstr>Calibri Light</vt:lpstr>
      <vt:lpstr>Gill Sans MT</vt:lpstr>
      <vt:lpstr>Wingdings 2</vt:lpstr>
      <vt:lpstr>HDOfficeLightV0</vt:lpstr>
      <vt:lpstr>1_HDOfficeLightV0</vt:lpstr>
      <vt:lpstr>2_HDOfficeLightV0</vt:lpstr>
      <vt:lpstr>Parcel</vt:lpstr>
      <vt:lpstr>PowerPoint-presentatie</vt:lpstr>
      <vt:lpstr>Teelttechnisch management</vt:lpstr>
      <vt:lpstr>Planning</vt:lpstr>
      <vt:lpstr>Voorbeeldbedrijf 1</vt:lpstr>
      <vt:lpstr>Voorbeeldbedrijf 2</vt:lpstr>
      <vt:lpstr>PowerPoint-presentatie</vt:lpstr>
      <vt:lpstr>Opdracht plattegrond 1</vt:lpstr>
      <vt:lpstr>Opdracht plattegrond 2</vt:lpstr>
      <vt:lpstr>Wat is een plattegrond?</vt:lpstr>
      <vt:lpstr>Hoe maak ik een plattegrond op schaal? </vt:lpstr>
      <vt:lpstr>Aan de slag!</vt:lpstr>
    </vt:vector>
  </TitlesOfParts>
  <Company>GroeneWelle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Teelttechnisch management</dc:title>
  <dc:creator>Robert Soesman</dc:creator>
  <cp:lastModifiedBy>Bertus Boer</cp:lastModifiedBy>
  <cp:revision>19</cp:revision>
  <cp:lastPrinted>2019-01-16T10:59:57Z</cp:lastPrinted>
  <dcterms:created xsi:type="dcterms:W3CDTF">2019-01-16T09:38:13Z</dcterms:created>
  <dcterms:modified xsi:type="dcterms:W3CDTF">2025-11-11T19:05:45Z</dcterms:modified>
</cp:coreProperties>
</file>